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22"/>
  </p:notesMasterIdLst>
  <p:sldIdLst>
    <p:sldId id="256" r:id="rId2"/>
    <p:sldId id="278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715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DCB2-E4C0-0F41-912D-A17BC9D5DE3D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DD292-AC9D-EC44-BD29-EDC887397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4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31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6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0728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99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76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2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4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8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86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2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88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455" y="2979684"/>
            <a:ext cx="10394731" cy="94593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Innovating Agriculture Economy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3384" y="4235478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Agriculture Group (MUHAMMAD HAFEEZ)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27" y="0"/>
            <a:ext cx="3121573" cy="26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1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274638"/>
            <a:ext cx="8856662" cy="1143000"/>
          </a:xfrm>
        </p:spPr>
        <p:txBody>
          <a:bodyPr/>
          <a:lstStyle/>
          <a:p>
            <a:pPr algn="ctr"/>
            <a:r>
              <a:rPr lang="en-US" altLang="fr-FR" b="1" dirty="0"/>
              <a:t>ICT Application</a:t>
            </a:r>
            <a:endParaRPr lang="en-GB" altLang="fr-FR" b="1" dirty="0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1992314" y="1773238"/>
            <a:ext cx="1800225" cy="39608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Post harvest</a:t>
            </a:r>
            <a:endParaRPr lang="en-GB" altLang="fr-FR" sz="1600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2208214" y="3284538"/>
            <a:ext cx="13684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Transportation</a:t>
            </a:r>
            <a:endParaRPr lang="en-GB" altLang="fr-FR" sz="140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208214" y="4868864"/>
            <a:ext cx="1368425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Food processing</a:t>
            </a:r>
            <a:endParaRPr lang="en-GB" altLang="fr-FR" sz="1400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352676" y="2420939"/>
            <a:ext cx="1008063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Marketing</a:t>
            </a:r>
            <a:endParaRPr lang="en-GB" altLang="fr-FR" sz="1400"/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2351089" y="4076701"/>
            <a:ext cx="108108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Packaging</a:t>
            </a:r>
            <a:endParaRPr lang="en-GB" altLang="fr-FR" sz="1400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V="1">
            <a:off x="3503613" y="2133601"/>
            <a:ext cx="1655762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V="1">
            <a:off x="3648076" y="3284538"/>
            <a:ext cx="15843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165" name="Line 21"/>
          <p:cNvSpPr>
            <a:spLocks noChangeShapeType="1"/>
          </p:cNvSpPr>
          <p:nvPr/>
        </p:nvSpPr>
        <p:spPr bwMode="auto">
          <a:xfrm>
            <a:off x="3503614" y="4221163"/>
            <a:ext cx="18002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166" name="Line 22"/>
          <p:cNvSpPr>
            <a:spLocks noChangeShapeType="1"/>
          </p:cNvSpPr>
          <p:nvPr/>
        </p:nvSpPr>
        <p:spPr bwMode="auto">
          <a:xfrm>
            <a:off x="3648076" y="5084763"/>
            <a:ext cx="15843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5303839" y="1555751"/>
            <a:ext cx="5113337" cy="115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dirty="0"/>
              <a:t>Networking tools (mobile phones, lo-fi technologies) for broadcast </a:t>
            </a:r>
            <a:endParaRPr lang="en-GB" altLang="fr-FR" dirty="0"/>
          </a:p>
        </p:txBody>
      </p:sp>
      <p:sp>
        <p:nvSpPr>
          <p:cNvPr id="6168" name="Rectangle 24"/>
          <p:cNvSpPr>
            <a:spLocks noChangeArrowheads="1"/>
          </p:cNvSpPr>
          <p:nvPr/>
        </p:nvSpPr>
        <p:spPr bwMode="auto">
          <a:xfrm>
            <a:off x="5303839" y="2924175"/>
            <a:ext cx="5113337" cy="1009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/>
              <a:t>GPS, GIS, MIS, DBMS, tracing devices, m2m communication</a:t>
            </a:r>
            <a:endParaRPr lang="en-GB" altLang="fr-FR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5375275" y="4221163"/>
            <a:ext cx="5113338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/>
              <a:t>Tracing devices, KMS, e/m-learning, e/m-consulting, GPS, GIS</a:t>
            </a:r>
            <a:endParaRPr lang="en-GB" altLang="fr-FR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5303839" y="5516564"/>
            <a:ext cx="5113337" cy="1081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/>
              <a:t>Farm to fork tracing tools – GPS, RFID, GIS,</a:t>
            </a:r>
          </a:p>
          <a:p>
            <a:r>
              <a:rPr lang="en-US" altLang="fr-FR"/>
              <a:t>DBMS, MIS, KMS, e/m-learning, e/m-consulting, machine2machine communication</a:t>
            </a:r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78263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1"/>
            <a:ext cx="8856662" cy="765175"/>
          </a:xfrm>
        </p:spPr>
        <p:txBody>
          <a:bodyPr/>
          <a:lstStyle/>
          <a:p>
            <a:pPr algn="just"/>
            <a:r>
              <a:rPr lang="en-US" altLang="fr-FR" b="1" dirty="0"/>
              <a:t>Mind map for ICT in Agriculture</a:t>
            </a:r>
            <a:endParaRPr lang="en-GB" altLang="fr-FR" b="1" dirty="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349876" y="2400300"/>
            <a:ext cx="1508125" cy="2814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200"/>
              <a:t>Crop cultivation </a:t>
            </a:r>
          </a:p>
          <a:p>
            <a:r>
              <a:rPr lang="en-US" altLang="fr-FR" sz="1200"/>
              <a:t>and harvesting</a:t>
            </a:r>
            <a:endParaRPr lang="en-GB" altLang="fr-FR" sz="120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5572126" y="3668714"/>
            <a:ext cx="974725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Input management</a:t>
            </a:r>
            <a:endParaRPr lang="en-GB" altLang="fr-FR" sz="800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5527676" y="4056064"/>
            <a:ext cx="1065213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Water management</a:t>
            </a:r>
            <a:endParaRPr lang="en-GB" altLang="fr-FR" sz="800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5749926" y="4441825"/>
            <a:ext cx="620713" cy="274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Fertilization</a:t>
            </a:r>
            <a:endParaRPr lang="en-GB" altLang="fr-FR" sz="800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5616576" y="4829176"/>
            <a:ext cx="930275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Pest management</a:t>
            </a:r>
            <a:endParaRPr lang="en-GB" altLang="fr-FR" sz="8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7434263" y="2454276"/>
            <a:ext cx="1109662" cy="2752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200"/>
              <a:t>Post harvest</a:t>
            </a:r>
            <a:endParaRPr lang="en-GB" altLang="fr-FR" sz="1200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7567613" y="3392489"/>
            <a:ext cx="842962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Transportation</a:t>
            </a:r>
            <a:endParaRPr lang="en-GB" altLang="fr-FR" sz="800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7567613" y="4514850"/>
            <a:ext cx="842962" cy="331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Food processing</a:t>
            </a:r>
            <a:endParaRPr lang="en-GB" altLang="fr-FR" sz="80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7656513" y="2951164"/>
            <a:ext cx="620712" cy="331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Marketing</a:t>
            </a:r>
            <a:endParaRPr lang="en-GB" altLang="fr-FR" sz="800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5749926" y="3338513"/>
            <a:ext cx="620713" cy="220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Sowing</a:t>
            </a:r>
            <a:endParaRPr lang="en-GB" altLang="fr-FR" sz="80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575051" y="2454276"/>
            <a:ext cx="1020763" cy="2373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200"/>
              <a:t>Pre-cultivation</a:t>
            </a:r>
            <a:endParaRPr lang="en-GB" altLang="fr-FR" sz="1200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3708401" y="2897189"/>
            <a:ext cx="754063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Crop selection</a:t>
            </a:r>
            <a:endParaRPr lang="en-GB" altLang="fr-FR" sz="800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619501" y="3852864"/>
            <a:ext cx="931863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Calendar definition</a:t>
            </a:r>
            <a:endParaRPr lang="en-GB" altLang="fr-FR" sz="800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619501" y="4354514"/>
            <a:ext cx="931863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Access to credit</a:t>
            </a:r>
            <a:endParaRPr lang="en-GB" altLang="fr-FR" sz="800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616576" y="2954339"/>
            <a:ext cx="887413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Land preparation</a:t>
            </a:r>
            <a:endParaRPr lang="en-GB" altLang="fr-FR" sz="800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7656513" y="3779839"/>
            <a:ext cx="666750" cy="276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Packaging</a:t>
            </a:r>
            <a:endParaRPr lang="en-GB" altLang="fr-FR" sz="800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3708401" y="3338514"/>
            <a:ext cx="754063" cy="2746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800"/>
              <a:t>Land selection</a:t>
            </a:r>
            <a:endParaRPr lang="en-GB" altLang="fr-FR" sz="800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4640263" y="3614738"/>
            <a:ext cx="620712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6902450" y="3614738"/>
            <a:ext cx="48895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 flipV="1">
            <a:off x="4019550" y="4846639"/>
            <a:ext cx="0" cy="5048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4019551" y="5373688"/>
            <a:ext cx="394811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7967663" y="5207001"/>
            <a:ext cx="0" cy="1635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1558925" y="3211514"/>
            <a:ext cx="1511300" cy="5095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DSS, GIS, Remote sensing, </a:t>
            </a:r>
            <a:br>
              <a:rPr lang="en-US" altLang="fr-FR" sz="800"/>
            </a:br>
            <a:r>
              <a:rPr lang="en-US" altLang="fr-FR" sz="800"/>
              <a:t>e/m-consulting, KMS, sampling devices connected to networking tools</a:t>
            </a:r>
            <a:endParaRPr lang="en-GB" altLang="fr-FR" sz="800"/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1558925" y="3810000"/>
            <a:ext cx="1511300" cy="388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KMS, e/m-consulting, e/m-learning, DSS, GIS</a:t>
            </a:r>
            <a:endParaRPr lang="en-GB" altLang="fr-FR" sz="800"/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1585913" y="4270375"/>
            <a:ext cx="1511300" cy="795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Networking tools (mobile phones, radios, wireless networks), Management Information System (MIS), e-commerce and mobile commerce</a:t>
            </a:r>
            <a:endParaRPr lang="en-GB" altLang="fr-FR" sz="800"/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1585913" y="2470150"/>
            <a:ext cx="1511300" cy="712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Decision Support System (DSS), modeling software, e/m-learning, e/m-consulting, Knowledge Management Systems (KMS)</a:t>
            </a:r>
            <a:endParaRPr lang="en-GB" altLang="fr-FR" sz="800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4079875" y="836613"/>
            <a:ext cx="3886200" cy="311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KMS, e/m-learning, e/m-consulting, GPS, GIS, computer controlled devices, machine2machine communication and sensor networks</a:t>
            </a:r>
            <a:endParaRPr lang="en-GB" altLang="fr-FR" sz="800"/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4079875" y="1212850"/>
            <a:ext cx="3886200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GPS, GIS, e/m-learning, e/m-consulting, computer controlled devices, m2m communication, sensor networks</a:t>
            </a:r>
            <a:endParaRPr lang="en-GB" altLang="fr-FR" sz="800"/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4079875" y="1639889"/>
            <a:ext cx="3886200" cy="204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DSS, MIS, GPS/GIS, e/m-learning</a:t>
            </a:r>
            <a:endParaRPr lang="en-GB" altLang="fr-FR" sz="800"/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9120188" y="2686051"/>
            <a:ext cx="143986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Networking tools (mobile phones, lo-fi technologies) for broadcast </a:t>
            </a:r>
            <a:endParaRPr lang="en-GB" altLang="fr-FR" sz="800"/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9120188" y="3190876"/>
            <a:ext cx="143986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GPS, GIS, MIS, DBMS, tracing devices, m2m communication</a:t>
            </a:r>
            <a:endParaRPr lang="en-GB" altLang="fr-FR" sz="800"/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9109076" y="3622676"/>
            <a:ext cx="1450975" cy="576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Tracing devices, KMS, e/m-learning, e/m-consulting, GPS, GIS</a:t>
            </a:r>
            <a:endParaRPr lang="en-GB" altLang="fr-FR" sz="800"/>
          </a:p>
        </p:txBody>
      </p:sp>
      <p:sp>
        <p:nvSpPr>
          <p:cNvPr id="9258" name="Rectangle 42"/>
          <p:cNvSpPr>
            <a:spLocks noChangeArrowheads="1"/>
          </p:cNvSpPr>
          <p:nvPr/>
        </p:nvSpPr>
        <p:spPr bwMode="auto">
          <a:xfrm>
            <a:off x="9120188" y="4271963"/>
            <a:ext cx="1439862" cy="792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Farm to fork tracing tools – GPS, RFID, GIS,</a:t>
            </a:r>
          </a:p>
          <a:p>
            <a:r>
              <a:rPr lang="en-US" altLang="fr-FR" sz="800"/>
              <a:t>DBMS, MIS, KMS, e/m-learning, e/m-consulting, machine2machine communication</a:t>
            </a:r>
            <a:endParaRPr lang="en-GB" altLang="fr-FR" sz="800"/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6024563" y="1893889"/>
            <a:ext cx="0" cy="4333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3143251" y="3478213"/>
            <a:ext cx="360363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 flipH="1">
            <a:off x="8616951" y="3478214"/>
            <a:ext cx="360363" cy="15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3143251" y="3983038"/>
            <a:ext cx="360363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>
            <a:off x="3143251" y="2974975"/>
            <a:ext cx="360363" cy="1588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5" name="Line 49"/>
          <p:cNvSpPr>
            <a:spLocks noChangeShapeType="1"/>
          </p:cNvSpPr>
          <p:nvPr/>
        </p:nvSpPr>
        <p:spPr bwMode="auto">
          <a:xfrm>
            <a:off x="6527800" y="1893889"/>
            <a:ext cx="0" cy="4333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>
            <a:off x="5591175" y="1893889"/>
            <a:ext cx="0" cy="4333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 flipH="1">
            <a:off x="8616951" y="3046414"/>
            <a:ext cx="360363" cy="1587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 flipH="1">
            <a:off x="8616951" y="3911600"/>
            <a:ext cx="360363" cy="1588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69" name="Line 53"/>
          <p:cNvSpPr>
            <a:spLocks noChangeShapeType="1"/>
          </p:cNvSpPr>
          <p:nvPr/>
        </p:nvSpPr>
        <p:spPr bwMode="auto">
          <a:xfrm flipH="1">
            <a:off x="8616951" y="4702175"/>
            <a:ext cx="360363" cy="1588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>
            <a:off x="3143251" y="4559300"/>
            <a:ext cx="360363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71" name="Rectangle 55"/>
          <p:cNvSpPr>
            <a:spLocks noChangeArrowheads="1"/>
          </p:cNvSpPr>
          <p:nvPr/>
        </p:nvSpPr>
        <p:spPr bwMode="auto">
          <a:xfrm>
            <a:off x="4010025" y="5734050"/>
            <a:ext cx="3886200" cy="20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DSS, GIS, MIS, sensor networks, m2m communication</a:t>
            </a:r>
            <a:endParaRPr lang="en-GB" altLang="fr-FR" sz="800"/>
          </a:p>
        </p:txBody>
      </p:sp>
      <p:sp>
        <p:nvSpPr>
          <p:cNvPr id="9272" name="Rectangle 56"/>
          <p:cNvSpPr>
            <a:spLocks noChangeArrowheads="1"/>
          </p:cNvSpPr>
          <p:nvPr/>
        </p:nvSpPr>
        <p:spPr bwMode="auto">
          <a:xfrm>
            <a:off x="4010025" y="6096001"/>
            <a:ext cx="3886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DSS, GIS, MIS, sensor networks, m2m communication</a:t>
            </a:r>
            <a:endParaRPr lang="en-GB" altLang="fr-FR" sz="800"/>
          </a:p>
        </p:txBody>
      </p:sp>
      <p:sp>
        <p:nvSpPr>
          <p:cNvPr id="9273" name="Rectangle 57"/>
          <p:cNvSpPr>
            <a:spLocks noChangeArrowheads="1"/>
          </p:cNvSpPr>
          <p:nvPr/>
        </p:nvSpPr>
        <p:spPr bwMode="auto">
          <a:xfrm>
            <a:off x="4010025" y="6380163"/>
            <a:ext cx="3886200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800"/>
              <a:t>DSS, GIS, management information system, sensor networks, m2m communication</a:t>
            </a:r>
            <a:endParaRPr lang="en-GB" altLang="fr-FR" sz="800"/>
          </a:p>
        </p:txBody>
      </p:sp>
      <p:sp>
        <p:nvSpPr>
          <p:cNvPr id="9277" name="Line 61"/>
          <p:cNvSpPr>
            <a:spLocks noChangeShapeType="1"/>
          </p:cNvSpPr>
          <p:nvPr/>
        </p:nvSpPr>
        <p:spPr bwMode="auto">
          <a:xfrm>
            <a:off x="6024563" y="5227638"/>
            <a:ext cx="0" cy="50641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78" name="Line 62"/>
          <p:cNvSpPr>
            <a:spLocks noChangeShapeType="1"/>
          </p:cNvSpPr>
          <p:nvPr/>
        </p:nvSpPr>
        <p:spPr bwMode="auto">
          <a:xfrm>
            <a:off x="6527800" y="5227638"/>
            <a:ext cx="0" cy="50641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79" name="Line 63"/>
          <p:cNvSpPr>
            <a:spLocks noChangeShapeType="1"/>
          </p:cNvSpPr>
          <p:nvPr/>
        </p:nvSpPr>
        <p:spPr bwMode="auto">
          <a:xfrm>
            <a:off x="5591175" y="5227638"/>
            <a:ext cx="0" cy="50641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30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5" y="94593"/>
            <a:ext cx="9013204" cy="1320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Solutions to </a:t>
            </a:r>
            <a:r>
              <a:rPr lang="en-US" b="1"/>
              <a:t>Challenges of Agricultural </a:t>
            </a:r>
            <a:r>
              <a:rPr lang="en-US" b="1" dirty="0"/>
              <a:t>sector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65" y="754993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Bill Gates and Richard Branson Back Startup That Grows “Clean Meat” </a:t>
            </a:r>
          </a:p>
          <a:p>
            <a:r>
              <a:rPr lang="en-US" dirty="0">
                <a:solidFill>
                  <a:schemeClr val="tx1"/>
                </a:solidFill>
              </a:rPr>
              <a:t>IKEA, David Chang and the ruler of Dubai invest $40 million in </a:t>
            </a:r>
            <a:r>
              <a:rPr lang="en-US" dirty="0" err="1">
                <a:solidFill>
                  <a:schemeClr val="tx1"/>
                </a:solidFill>
              </a:rPr>
              <a:t>AeroFarms</a:t>
            </a:r>
            <a:r>
              <a:rPr lang="en-US" dirty="0">
                <a:solidFill>
                  <a:schemeClr val="tx1"/>
                </a:solidFill>
              </a:rPr>
              <a:t> vertical farming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65" y="1965435"/>
            <a:ext cx="4362036" cy="4837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43" y="1965435"/>
            <a:ext cx="4890758" cy="48762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05627" y="207579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AeroFarming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434"/>
            <a:ext cx="2835165" cy="48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10068911" cy="1072055"/>
          </a:xfrm>
        </p:spPr>
        <p:txBody>
          <a:bodyPr>
            <a:normAutofit fontScale="90000"/>
          </a:bodyPr>
          <a:lstStyle/>
          <a:p>
            <a:r>
              <a:rPr lang="en-GB" dirty="0"/>
              <a:t>Solutions with Cross-industry technologies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8180"/>
            <a:ext cx="6178099" cy="1797268"/>
          </a:xfrm>
        </p:spPr>
        <p:txBody>
          <a:bodyPr/>
          <a:lstStyle/>
          <a:p>
            <a:pPr algn="just"/>
            <a:r>
              <a:rPr lang="en-GB" b="1" dirty="0">
                <a:solidFill>
                  <a:schemeClr val="tx1"/>
                </a:solidFill>
              </a:rPr>
              <a:t>Internet of Things (</a:t>
            </a:r>
            <a:r>
              <a:rPr lang="en-GB" b="1" dirty="0" err="1">
                <a:solidFill>
                  <a:schemeClr val="tx1"/>
                </a:solidFill>
              </a:rPr>
              <a:t>IoT</a:t>
            </a:r>
            <a:r>
              <a:rPr lang="en-GB" b="1" dirty="0">
                <a:solidFill>
                  <a:schemeClr val="tx1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: Digital transformation is disrupting the agricultural world. </a:t>
            </a:r>
            <a:r>
              <a:rPr lang="en-GB" dirty="0" err="1">
                <a:solidFill>
                  <a:schemeClr val="tx1"/>
                </a:solidFill>
              </a:rPr>
              <a:t>IoT</a:t>
            </a:r>
            <a:r>
              <a:rPr lang="en-GB" dirty="0">
                <a:solidFill>
                  <a:schemeClr val="tx1"/>
                </a:solidFill>
              </a:rPr>
              <a:t> technologies allow correlations of structured and unstructured data to provide insights into food production.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r>
              <a:rPr lang="en-US" dirty="0">
                <a:solidFill>
                  <a:schemeClr val="tx1"/>
                </a:solidFill>
              </a:rPr>
              <a:t> makes better water management when coupled with sensors, data and other machinery.</a:t>
            </a: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702"/>
            <a:ext cx="3005959" cy="3344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9" y="3513702"/>
            <a:ext cx="3172140" cy="334429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99" y="802794"/>
            <a:ext cx="6013901" cy="60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4882503" cy="685800"/>
          </a:xfrm>
        </p:spPr>
        <p:txBody>
          <a:bodyPr>
            <a:normAutofit/>
          </a:bodyPr>
          <a:lstStyle/>
          <a:p>
            <a:r>
              <a:rPr lang="en-US" dirty="0"/>
              <a:t>Cont..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9379" y="0"/>
            <a:ext cx="5202621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0" y="685800"/>
            <a:ext cx="6735791" cy="3247696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>
                <a:solidFill>
                  <a:schemeClr val="tx1"/>
                </a:solidFill>
              </a:rPr>
              <a:t>Moisture precision sensors: </a:t>
            </a:r>
            <a:r>
              <a:rPr lang="en-US" sz="1800" dirty="0">
                <a:solidFill>
                  <a:schemeClr val="tx1"/>
                </a:solidFill>
              </a:rPr>
              <a:t>Moisture precision sensors in a cornfield are used to assure that the crops are receiving the right amount of water and nutrients.</a:t>
            </a:r>
          </a:p>
          <a:p>
            <a:pPr algn="just"/>
            <a:r>
              <a:rPr lang="en-GB" sz="1800" b="1" dirty="0">
                <a:solidFill>
                  <a:schemeClr val="tx1"/>
                </a:solidFill>
              </a:rPr>
              <a:t>Automation of skills and workforce: </a:t>
            </a:r>
            <a:r>
              <a:rPr lang="en-GB" sz="1800" dirty="0">
                <a:solidFill>
                  <a:schemeClr val="tx1"/>
                </a:solidFill>
              </a:rPr>
              <a:t>By the 2050, the UN projects that two-thirds of the world’s population will live in urban areas, reducing the rural workforce. New technologies will be needed to ease the workload on farmers: Operations will be done remotely.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1572"/>
            <a:ext cx="6989379" cy="3736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97049" y="6386927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Moisture precision sensors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4689" y="3438040"/>
            <a:ext cx="235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144695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4" y="157653"/>
            <a:ext cx="6301537" cy="557049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/>
              <a:t>Drone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98" y="714702"/>
            <a:ext cx="6997553" cy="485577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GB" dirty="0">
                <a:solidFill>
                  <a:schemeClr val="tx1"/>
                </a:solidFill>
              </a:rPr>
              <a:t>Drone technology is giving agriculture a high-tech makeover. Here are six ways drones will be used throughout the crop cycle: </a:t>
            </a:r>
          </a:p>
          <a:p>
            <a:pPr lvl="0" algn="just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Soil and field analysis </a:t>
            </a:r>
            <a:r>
              <a:rPr lang="en-GB" dirty="0">
                <a:solidFill>
                  <a:schemeClr val="tx1"/>
                </a:solidFill>
              </a:rPr>
              <a:t>:By producing precise 3-D maps for early soil analysis, drones can play a role in planning seed planting and gathering data for managing irrigation and nitrogen levels. </a:t>
            </a:r>
          </a:p>
          <a:p>
            <a:pPr lvl="0" algn="just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Planting</a:t>
            </a:r>
            <a:r>
              <a:rPr lang="en-GB" dirty="0">
                <a:solidFill>
                  <a:schemeClr val="tx1"/>
                </a:solidFill>
              </a:rPr>
              <a:t>: Start-ups have created drone-planting systems that decrease planting costs by 85 percent. These systems shoot pods with seeds and nutrients into the soil, providing all the nutrients necessary for growing crops. </a:t>
            </a:r>
          </a:p>
          <a:p>
            <a:pPr lvl="0" algn="just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Crop spraying</a:t>
            </a:r>
            <a:r>
              <a:rPr lang="en-GB" dirty="0">
                <a:solidFill>
                  <a:schemeClr val="tx1"/>
                </a:solidFill>
              </a:rPr>
              <a:t>: Drones can scan the ground, spraying in real time for even coverage. The result: aerial spraying is five times faster with drones than traditional machinery.</a:t>
            </a:r>
          </a:p>
          <a:p>
            <a:pPr lvl="0" algn="just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Crop monitoring</a:t>
            </a:r>
            <a:r>
              <a:rPr lang="en-GB" dirty="0">
                <a:solidFill>
                  <a:schemeClr val="tx1"/>
                </a:solidFill>
              </a:rPr>
              <a:t>: Inefficient crop monitoring is a huge obstacle. With drones, time-series animations can show the development of a crop and reveal production inefficiencies, enabling better management.</a:t>
            </a:r>
          </a:p>
          <a:p>
            <a:pPr lvl="0" algn="just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Irrigation</a:t>
            </a:r>
            <a:r>
              <a:rPr lang="en-GB" dirty="0">
                <a:solidFill>
                  <a:schemeClr val="tx1"/>
                </a:solidFill>
              </a:rPr>
              <a:t>: Sensor drones can identify which parts of a field are dry or need improvement. </a:t>
            </a:r>
          </a:p>
          <a:p>
            <a:pPr lvl="0" algn="just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Health assessment</a:t>
            </a:r>
            <a:r>
              <a:rPr lang="en-GB" dirty="0">
                <a:solidFill>
                  <a:schemeClr val="tx1"/>
                </a:solidFill>
              </a:rPr>
              <a:t>: By scanning a crop using both visible and near-infrared light, drone-carried devices can help track changes in plants and indicate their health—and alert farmers to disease. </a:t>
            </a:r>
          </a:p>
          <a:p>
            <a:pPr lvl="0" algn="just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3" y="2921877"/>
            <a:ext cx="5044966" cy="393612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147033" y="1"/>
            <a:ext cx="5044967" cy="2921876"/>
          </a:xfrm>
          <a:prstGeom prst="rect">
            <a:avLst/>
          </a:prstGeom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5213130"/>
            <a:ext cx="3426370" cy="164487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/>
          <a:srcRect l="27256" t="39994" r="27432" b="38292"/>
          <a:stretch>
            <a:fillRect/>
          </a:stretch>
        </p:blipFill>
        <p:spPr>
          <a:xfrm>
            <a:off x="0" y="5213131"/>
            <a:ext cx="3720662" cy="1644869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5404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24" y="84082"/>
            <a:ext cx="3731172" cy="735724"/>
          </a:xfrm>
        </p:spPr>
        <p:txBody>
          <a:bodyPr/>
          <a:lstStyle/>
          <a:p>
            <a:r>
              <a:rPr lang="en-GB" dirty="0"/>
              <a:t>Shared Economy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858" y="1082566"/>
            <a:ext cx="9181370" cy="5433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Food Sharing and Crowd farming:</a:t>
            </a:r>
          </a:p>
          <a:p>
            <a:pPr lvl="0" algn="just"/>
            <a:r>
              <a:rPr lang="en-GB" dirty="0">
                <a:solidFill>
                  <a:schemeClr val="tx1"/>
                </a:solidFill>
              </a:rPr>
              <a:t>Finally, the sharing economy and crowdsourcing also have a place in preventing food waste. </a:t>
            </a:r>
          </a:p>
          <a:p>
            <a:pPr lvl="0" algn="just"/>
            <a:r>
              <a:rPr lang="en-GB" b="1" dirty="0">
                <a:solidFill>
                  <a:srgbClr val="00B0F0"/>
                </a:solidFill>
              </a:rPr>
              <a:t>Technology</a:t>
            </a:r>
            <a:r>
              <a:rPr lang="en-GB" dirty="0">
                <a:solidFill>
                  <a:schemeClr val="tx1"/>
                </a:solidFill>
              </a:rPr>
              <a:t> has enabled communities </a:t>
            </a:r>
            <a:r>
              <a:rPr lang="en-GB" b="1" dirty="0">
                <a:solidFill>
                  <a:srgbClr val="00B0F0"/>
                </a:solidFill>
              </a:rPr>
              <a:t>to share their goods and services</a:t>
            </a:r>
            <a:r>
              <a:rPr lang="en-GB" dirty="0">
                <a:solidFill>
                  <a:srgbClr val="00B0F0"/>
                </a:solidFill>
              </a:rPr>
              <a:t>. </a:t>
            </a:r>
            <a:r>
              <a:rPr lang="en-GB" b="1" dirty="0">
                <a:solidFill>
                  <a:srgbClr val="00B0F0"/>
                </a:solidFill>
              </a:rPr>
              <a:t>This first became popular in ride sharing and house sharing, and now it is being applied to every industry, including food. </a:t>
            </a:r>
          </a:p>
          <a:p>
            <a:pPr lvl="0" algn="just"/>
            <a:r>
              <a:rPr lang="en-GB" b="1" dirty="0">
                <a:solidFill>
                  <a:srgbClr val="00B0F0"/>
                </a:solidFill>
              </a:rPr>
              <a:t>Olio, founded by social entrepreneurs</a:t>
            </a:r>
            <a:r>
              <a:rPr lang="en-GB" dirty="0">
                <a:solidFill>
                  <a:schemeClr val="tx1"/>
                </a:solidFill>
              </a:rPr>
              <a:t>, has built an app connecting people with their neighbours and local shops so that surplus food can be shared, rather than be discarded. </a:t>
            </a:r>
          </a:p>
          <a:p>
            <a:pPr algn="just"/>
            <a:r>
              <a:rPr lang="en-GB" dirty="0">
                <a:solidFill>
                  <a:schemeClr val="tx1"/>
                </a:solidFill>
              </a:rPr>
              <a:t>Another social entrepreneurial project, </a:t>
            </a:r>
            <a:r>
              <a:rPr lang="en-GB" b="1" dirty="0" err="1">
                <a:solidFill>
                  <a:srgbClr val="00B0F0"/>
                </a:solidFill>
              </a:rPr>
              <a:t>Naranjas</a:t>
            </a:r>
            <a:r>
              <a:rPr lang="en-GB" b="1" dirty="0">
                <a:solidFill>
                  <a:srgbClr val="00B0F0"/>
                </a:solidFill>
              </a:rPr>
              <a:t> del Carmen, has developed the concept of </a:t>
            </a:r>
            <a:r>
              <a:rPr lang="en-GB" b="1" dirty="0" err="1">
                <a:solidFill>
                  <a:srgbClr val="00B0F0"/>
                </a:solidFill>
              </a:rPr>
              <a:t>Crowdfarming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Naranjas</a:t>
            </a:r>
            <a:r>
              <a:rPr lang="en-GB" dirty="0">
                <a:solidFill>
                  <a:schemeClr val="tx1"/>
                </a:solidFill>
              </a:rPr>
              <a:t> del Carmen has created a system in which the person has ownership over </a:t>
            </a:r>
            <a:r>
              <a:rPr lang="en-GB" dirty="0">
                <a:solidFill>
                  <a:srgbClr val="00B0F0"/>
                </a:solidFill>
              </a:rPr>
              <a:t>the trees and land that the farmer cultivates</a:t>
            </a:r>
            <a:r>
              <a:rPr lang="en-GB" dirty="0">
                <a:solidFill>
                  <a:schemeClr val="tx1"/>
                </a:solidFill>
              </a:rPr>
              <a:t>. In this way, the fruit of those trees goes to their owners, creating a direct link between production and consumption and </a:t>
            </a:r>
            <a:r>
              <a:rPr lang="en-GB" dirty="0">
                <a:solidFill>
                  <a:srgbClr val="00B0F0"/>
                </a:solidFill>
              </a:rPr>
              <a:t>avoiding overproduction and waste along the value chain.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7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4" y="71735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n-GB" sz="3100" b="1" dirty="0"/>
              <a:t>Future prospective of agriculture economy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903" y="724903"/>
            <a:ext cx="4855780" cy="30483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1. Innovation and Technology Players in Agricultural Economy</a:t>
            </a:r>
            <a:endParaRPr lang="en-GB" dirty="0"/>
          </a:p>
          <a:p>
            <a:pPr lvl="1"/>
            <a:r>
              <a:rPr lang="en-GB" b="1" dirty="0"/>
              <a:t>Agricultural Drones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Artificial Intelligence, Big Data and Robotics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Monitoring and Controlling Crop Irrigation Systems via Smartphone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Ultrasounds for Livestock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Application of Agricultural Products as a source of Renewable Energy</a:t>
            </a:r>
            <a:endParaRPr lang="en-GB" dirty="0"/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09" y="3930869"/>
            <a:ext cx="3934146" cy="285869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/>
          <a:srcRect t="46958" r="39236" b="4765"/>
          <a:stretch>
            <a:fillRect/>
          </a:stretch>
        </p:blipFill>
        <p:spPr>
          <a:xfrm>
            <a:off x="5729182" y="1282284"/>
            <a:ext cx="2533015" cy="2648585"/>
          </a:xfrm>
          <a:prstGeom prst="rect">
            <a:avLst/>
          </a:prstGeom>
          <a:ln cap="flat"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3640127"/>
            <a:ext cx="3934145" cy="3149437"/>
          </a:xfrm>
          <a:prstGeom prst="rect">
            <a:avLst/>
          </a:prstGeom>
          <a:ln cap="flat"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262197" y="0"/>
            <a:ext cx="3929804" cy="3930869"/>
          </a:xfrm>
          <a:prstGeom prst="rect">
            <a:avLst/>
          </a:prstGeom>
          <a:ln cap="flat">
            <a:noFill/>
          </a:ln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55" y="3930869"/>
            <a:ext cx="4495746" cy="29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69" y="0"/>
            <a:ext cx="2181480" cy="819807"/>
          </a:xfrm>
        </p:spPr>
        <p:txBody>
          <a:bodyPr>
            <a:normAutofit fontScale="90000"/>
          </a:bodyPr>
          <a:lstStyle/>
          <a:p>
            <a:pPr lvl="0"/>
            <a:r>
              <a:rPr lang="en-GB" b="1"/>
              <a:t>Cont..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269" y="735725"/>
            <a:ext cx="9427779" cy="573864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dirty="0"/>
              <a:t>      2. </a:t>
            </a:r>
            <a:r>
              <a:rPr lang="en-GB" b="1" dirty="0" err="1"/>
              <a:t>Blockchain</a:t>
            </a:r>
            <a:r>
              <a:rPr lang="en-GB" b="1" dirty="0"/>
              <a:t> </a:t>
            </a:r>
          </a:p>
          <a:p>
            <a:pPr algn="just">
              <a:buFont typeface="+mj-lt"/>
              <a:buAutoNum type="arabicPeriod"/>
            </a:pPr>
            <a:r>
              <a:rPr lang="en-GB" dirty="0"/>
              <a:t>technology behind Bitcoin and other </a:t>
            </a:r>
            <a:r>
              <a:rPr lang="en-GB" dirty="0" err="1"/>
              <a:t>cryptocurrencies</a:t>
            </a:r>
            <a:r>
              <a:rPr lang="en-GB" dirty="0"/>
              <a:t>, allows for highly secure digital transactions and recordkeeping. While </a:t>
            </a:r>
            <a:r>
              <a:rPr lang="en-GB" b="1" dirty="0" err="1">
                <a:solidFill>
                  <a:srgbClr val="00B0F0"/>
                </a:solidFill>
              </a:rPr>
              <a:t>blockchain</a:t>
            </a:r>
            <a:r>
              <a:rPr lang="en-GB" b="1" dirty="0">
                <a:solidFill>
                  <a:srgbClr val="00B0F0"/>
                </a:solidFill>
              </a:rPr>
              <a:t> has mainly been used in virtual currencies</a:t>
            </a:r>
            <a:r>
              <a:rPr lang="en-GB" dirty="0"/>
              <a:t>, it can also be applied to other types of transactions, including agricultural ones. </a:t>
            </a:r>
          </a:p>
          <a:p>
            <a:pPr algn="just">
              <a:buFont typeface="+mj-lt"/>
              <a:buAutoNum type="arabicPeriod"/>
            </a:pPr>
            <a:r>
              <a:rPr lang="en-GB" b="1" dirty="0" err="1">
                <a:solidFill>
                  <a:srgbClr val="00B0F0"/>
                </a:solidFill>
              </a:rPr>
              <a:t>Blockchain</a:t>
            </a:r>
            <a:r>
              <a:rPr lang="en-GB" b="1" dirty="0">
                <a:solidFill>
                  <a:srgbClr val="00B0F0"/>
                </a:solidFill>
              </a:rPr>
              <a:t> can reduce inefficiencies and fraud and improve food safety, farmer pay, and transaction</a:t>
            </a:r>
            <a:r>
              <a:rPr lang="en-GB" dirty="0"/>
              <a:t>. By </a:t>
            </a:r>
            <a:r>
              <a:rPr lang="en-GB" dirty="0">
                <a:solidFill>
                  <a:srgbClr val="00B0F0"/>
                </a:solidFill>
              </a:rPr>
              <a:t>improving traceability in supply chains</a:t>
            </a:r>
            <a:r>
              <a:rPr lang="en-GB" dirty="0"/>
              <a:t>, it can enable regulators to quickly identify the source of contaminated foods and determine the scope of affected products during contamination incidents. </a:t>
            </a:r>
          </a:p>
          <a:p>
            <a:pPr algn="just">
              <a:buFont typeface="+mj-lt"/>
              <a:buAutoNum type="arabicPeriod"/>
            </a:pPr>
            <a:r>
              <a:rPr lang="en-GB" dirty="0">
                <a:solidFill>
                  <a:srgbClr val="00B0F0"/>
                </a:solidFill>
              </a:rPr>
              <a:t>The transparency of </a:t>
            </a:r>
            <a:r>
              <a:rPr lang="en-GB" dirty="0" err="1">
                <a:solidFill>
                  <a:srgbClr val="00B0F0"/>
                </a:solidFill>
              </a:rPr>
              <a:t>blockchain</a:t>
            </a:r>
            <a:r>
              <a:rPr lang="en-GB" dirty="0">
                <a:solidFill>
                  <a:srgbClr val="00B0F0"/>
                </a:solidFill>
              </a:rPr>
              <a:t> can also help fight food fraud</a:t>
            </a:r>
            <a:r>
              <a:rPr lang="en-GB" dirty="0"/>
              <a:t>. As consumer demand for organic, GMO-and antibiotic-free food soars, the news is rife with </a:t>
            </a:r>
            <a:r>
              <a:rPr lang="en-GB" dirty="0">
                <a:solidFill>
                  <a:srgbClr val="00B0F0"/>
                </a:solidFill>
              </a:rPr>
              <a:t>cases of fraudulent labelling</a:t>
            </a:r>
            <a:r>
              <a:rPr lang="en-GB" dirty="0"/>
              <a:t>. The smallest transactions— whether at the farm, warehouse, or factory—can be </a:t>
            </a:r>
            <a:r>
              <a:rPr lang="en-GB" dirty="0">
                <a:solidFill>
                  <a:srgbClr val="00B0F0"/>
                </a:solidFill>
              </a:rPr>
              <a:t>monitored efficiently and communicated across the entire supply chain </a:t>
            </a:r>
            <a:r>
              <a:rPr lang="en-GB" dirty="0"/>
              <a:t>when paired with </a:t>
            </a:r>
            <a:r>
              <a:rPr lang="en-GB" dirty="0" err="1"/>
              <a:t>IoT</a:t>
            </a:r>
            <a:r>
              <a:rPr lang="en-GB" dirty="0"/>
              <a:t> technologies, such as sensors and RFID tags. </a:t>
            </a:r>
          </a:p>
          <a:p>
            <a:pPr algn="just">
              <a:buFont typeface="+mj-lt"/>
              <a:buAutoNum type="arabicPeriod"/>
            </a:pPr>
            <a:r>
              <a:rPr lang="en-GB" dirty="0">
                <a:solidFill>
                  <a:srgbClr val="00B0F0"/>
                </a:solidFill>
              </a:rPr>
              <a:t>Maersk, a shipping and logistics company</a:t>
            </a:r>
            <a:r>
              <a:rPr lang="en-GB" dirty="0"/>
              <a:t>, has intra-continent supply chains that involve dozens of personnel and hundreds of interactions. They estimate that </a:t>
            </a:r>
            <a:r>
              <a:rPr lang="en-GB" dirty="0" err="1">
                <a:solidFill>
                  <a:srgbClr val="00B0F0"/>
                </a:solidFill>
              </a:rPr>
              <a:t>blockchain</a:t>
            </a:r>
            <a:r>
              <a:rPr lang="en-GB" dirty="0">
                <a:solidFill>
                  <a:srgbClr val="00B0F0"/>
                </a:solidFill>
              </a:rPr>
              <a:t> could save them billions by improving efficiencies that reduce fraud and human error</a:t>
            </a:r>
            <a:r>
              <a:rPr lang="en-GB" dirty="0"/>
              <a:t>. </a:t>
            </a:r>
          </a:p>
          <a:p>
            <a:pPr algn="just">
              <a:buFont typeface="+mj-lt"/>
              <a:buAutoNum type="arabicPeriod"/>
            </a:pPr>
            <a:r>
              <a:rPr lang="en-GB" dirty="0"/>
              <a:t>The benefits of openness extend to all honest market participants. </a:t>
            </a:r>
            <a:r>
              <a:rPr lang="en-GB" dirty="0" err="1"/>
              <a:t>Blockchain</a:t>
            </a:r>
            <a:r>
              <a:rPr lang="en-GB" dirty="0"/>
              <a:t> technologies can </a:t>
            </a:r>
            <a:r>
              <a:rPr lang="en-GB" dirty="0">
                <a:solidFill>
                  <a:srgbClr val="00B0F0"/>
                </a:solidFill>
              </a:rPr>
              <a:t>prevent price extortion and delayed payments </a:t>
            </a:r>
            <a:r>
              <a:rPr lang="en-GB" dirty="0"/>
              <a:t>while simultaneously </a:t>
            </a:r>
            <a:r>
              <a:rPr lang="en-GB" dirty="0">
                <a:solidFill>
                  <a:srgbClr val="00B0F0"/>
                </a:solidFill>
              </a:rPr>
              <a:t>eliminating middlemen and lowering transaction fees</a:t>
            </a:r>
            <a:r>
              <a:rPr lang="en-GB" dirty="0"/>
              <a:t>, leading to fairer pricing and helping smallholder farmers capture a larger part of their crop value. </a:t>
            </a:r>
          </a:p>
          <a:p>
            <a:pPr lvl="1" algn="just"/>
            <a:endParaRPr lang="en-GB" dirty="0"/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6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44" y="115614"/>
            <a:ext cx="9475659" cy="714703"/>
          </a:xfrm>
        </p:spPr>
        <p:txBody>
          <a:bodyPr>
            <a:normAutofit/>
          </a:bodyPr>
          <a:lstStyle/>
          <a:p>
            <a:r>
              <a:rPr lang="fr-FR" sz="2800" dirty="0"/>
              <a:t>Future technologies and maturity of Agricultural Economy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l="10243" t="11897" r="9548" b="48737"/>
          <a:stretch>
            <a:fillRect/>
          </a:stretch>
        </p:blipFill>
        <p:spPr>
          <a:xfrm>
            <a:off x="1" y="756745"/>
            <a:ext cx="12192000" cy="6101255"/>
          </a:xfrm>
          <a:prstGeom prst="rect">
            <a:avLst/>
          </a:prstGeom>
          <a:ln cap="flat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8244" y="756745"/>
            <a:ext cx="541866" cy="44290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41" y="2580290"/>
            <a:ext cx="541866" cy="44290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69" y="4468367"/>
            <a:ext cx="541866" cy="44290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69" y="6365484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OECD,FAO,(2017)</a:t>
            </a:r>
          </a:p>
        </p:txBody>
      </p:sp>
    </p:spTree>
    <p:extLst>
      <p:ext uri="{BB962C8B-B14F-4D97-AF65-F5344CB8AC3E}">
        <p14:creationId xmlns:p14="http://schemas.microsoft.com/office/powerpoint/2010/main" val="85153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437" y="840827"/>
            <a:ext cx="8596668" cy="1320800"/>
          </a:xfrm>
        </p:spPr>
        <p:txBody>
          <a:bodyPr/>
          <a:lstStyle/>
          <a:p>
            <a:pPr algn="ctr"/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217" y="1750686"/>
            <a:ext cx="6354087" cy="2894887"/>
          </a:xfrm>
        </p:spPr>
        <p:txBody>
          <a:bodyPr/>
          <a:lstStyle/>
          <a:p>
            <a:pPr algn="just"/>
            <a:r>
              <a:rPr lang="en-GB" b="1" dirty="0"/>
              <a:t>Introduction</a:t>
            </a:r>
          </a:p>
          <a:p>
            <a:pPr algn="just"/>
            <a:r>
              <a:rPr lang="en-US" b="1" dirty="0"/>
              <a:t>Paradigms of Agriculture</a:t>
            </a:r>
          </a:p>
          <a:p>
            <a:pPr algn="just"/>
            <a:r>
              <a:rPr lang="en-US" b="1" dirty="0"/>
              <a:t>Challenges for Sustainable Agricultural sector</a:t>
            </a:r>
          </a:p>
          <a:p>
            <a:pPr algn="just"/>
            <a:r>
              <a:rPr lang="en-US" altLang="fr-FR" b="1" dirty="0"/>
              <a:t>An overview for ICT in Agriculture</a:t>
            </a:r>
          </a:p>
          <a:p>
            <a:pPr algn="just"/>
            <a:r>
              <a:rPr lang="en-US" b="1" dirty="0"/>
              <a:t>Solutions to Challenges of Agricultural sector</a:t>
            </a:r>
          </a:p>
          <a:p>
            <a:pPr algn="just"/>
            <a:r>
              <a:rPr lang="en-GB" b="1" dirty="0"/>
              <a:t>Future prospective of agriculture economy</a:t>
            </a:r>
            <a:endParaRPr lang="en-US" b="1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8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120" y="5215403"/>
            <a:ext cx="8596668" cy="1320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020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06" y="0"/>
            <a:ext cx="8596668" cy="1320800"/>
          </a:xfrm>
        </p:spPr>
        <p:txBody>
          <a:bodyPr/>
          <a:lstStyle/>
          <a:p>
            <a:r>
              <a:rPr lang="en-GB" b="1" dirty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06" y="584038"/>
            <a:ext cx="9339025" cy="918942"/>
          </a:xfrm>
        </p:spPr>
        <p:txBody>
          <a:bodyPr/>
          <a:lstStyle/>
          <a:p>
            <a:r>
              <a:rPr lang="en-GB" dirty="0"/>
              <a:t>The word agriculture has been derived from the Latin word “</a:t>
            </a:r>
            <a:r>
              <a:rPr lang="en-GB" dirty="0" err="1"/>
              <a:t>agricultura</a:t>
            </a:r>
            <a:r>
              <a:rPr lang="en-GB" dirty="0"/>
              <a:t>” which is the combination of ager, "a field" and “</a:t>
            </a:r>
            <a:r>
              <a:rPr lang="en-GB" dirty="0" err="1"/>
              <a:t>cultura</a:t>
            </a:r>
            <a:r>
              <a:rPr lang="en-GB" dirty="0"/>
              <a:t>”, "cultivation” .Agriculture is an important sector and considered the backbone of economy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5" t="20946" r="13971" b="13086"/>
          <a:stretch>
            <a:fillRect/>
          </a:stretch>
        </p:blipFill>
        <p:spPr bwMode="auto">
          <a:xfrm>
            <a:off x="0" y="1502980"/>
            <a:ext cx="12192000" cy="53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207" y="434429"/>
            <a:ext cx="8596668" cy="1320800"/>
          </a:xfrm>
        </p:spPr>
        <p:txBody>
          <a:bodyPr/>
          <a:lstStyle/>
          <a:p>
            <a:r>
              <a:rPr lang="en-US" b="1" dirty="0"/>
              <a:t>Paradigms of Agriculture</a:t>
            </a:r>
            <a:br>
              <a:rPr lang="en-GB" dirty="0"/>
            </a:b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030700"/>
              </p:ext>
            </p:extLst>
          </p:nvPr>
        </p:nvGraphicFramePr>
        <p:xfrm>
          <a:off x="0" y="1094829"/>
          <a:ext cx="12149959" cy="534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8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Traditional Agriculture Prior to 1950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Modern Agriculture 1950-1985 </a:t>
                      </a:r>
                      <a:r>
                        <a:rPr lang="en-GB" sz="1200" baseline="0" dirty="0">
                          <a:solidFill>
                            <a:schemeClr val="lt1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(Green Revolution)</a:t>
                      </a:r>
                      <a:endParaRPr lang="en-GB" sz="12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New Agriculture 1985 to date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Technology </a:t>
                      </a:r>
                      <a:endParaRPr lang="en-GB" sz="1200" b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b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Relatively Constant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Technology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Mechanization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-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Agrochemical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Better Seeds and Breeds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Information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Technology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,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Biotechnology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GB" sz="1200" dirty="0" err="1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IoTs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, AI, ML, Block chain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Organization </a:t>
                      </a:r>
                      <a:endParaRPr lang="en-GB" sz="1200" b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b="1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Relatively Stable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indent="-1714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Labour Saving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Yield Enhancing - Intensification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Specialization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Concentration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Quality Orientation, Protecting the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Environment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Direct and Ethical Marketing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-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New Products</a:t>
                      </a: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Social Impact 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 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Static Rural Society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Dynamic Structural Change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Continuing Structural Change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Rural Development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Direct Payments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Driving Forces 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 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Driven by Tradition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Driven by Economies of Scale (produce more, faster, easier)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Driven by Markets Consumer Preferences and Information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Innovators 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 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individuals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“Local Geniuses” - Outsiders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Technical Experts - Sector-Specific Innovation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Social Experts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Social and for-profit hybrid enterprises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S Mincho" charset="-128"/>
                          <a:ea typeface="Calibri" charset="0"/>
                          <a:cs typeface="MS Mincho" charset="-128"/>
                        </a:rPr>
                        <a:t> 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- Strategic Innovation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Scope 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Times" charset="0"/>
                          <a:ea typeface="Calibri" charset="0"/>
                          <a:cs typeface="Times" charset="0"/>
                        </a:rPr>
                        <a:t> 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Productivity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Input-output relationships 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Farm-based,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Beyond the farm gate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79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Role of policy 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set priorities and allocate resources for research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set priorities and allocate resources for research in consultation with different stakeholders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Integral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part of innovation capacity. Strengthening enabling environment and support system coordination 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78373" y="6444592"/>
            <a:ext cx="8596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Source: Robert Chambers and Andy Hal (2005 ), OECD, (2002-2010) and FAO (2017)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0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46" y="189186"/>
            <a:ext cx="9090655" cy="840828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/>
              <a:t>Challenges for Sustainable Agricultural sector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47" y="809297"/>
            <a:ext cx="9538722" cy="5612524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n-US" dirty="0">
                <a:solidFill>
                  <a:schemeClr val="tx1"/>
                </a:solidFill>
              </a:rPr>
              <a:t>Abundant food insecurity (</a:t>
            </a:r>
            <a:r>
              <a:rPr lang="en-US" i="1" dirty="0">
                <a:solidFill>
                  <a:schemeClr val="tx1"/>
                </a:solidFill>
              </a:rPr>
              <a:t>FAO:</a:t>
            </a:r>
            <a:r>
              <a:rPr lang="en-GB" dirty="0">
                <a:solidFill>
                  <a:schemeClr val="tx1"/>
                </a:solidFill>
              </a:rPr>
              <a:t>Food and Agriculture Organization</a:t>
            </a:r>
            <a:r>
              <a:rPr lang="en-US" dirty="0">
                <a:solidFill>
                  <a:schemeClr val="tx1"/>
                </a:solidFill>
              </a:rPr>
              <a:t>, 2006, 2017)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Demand for food will increase and Urbanization (</a:t>
            </a:r>
            <a:r>
              <a:rPr lang="en-US" i="1" dirty="0">
                <a:solidFill>
                  <a:schemeClr val="tx1"/>
                </a:solidFill>
              </a:rPr>
              <a:t>Evans</a:t>
            </a:r>
            <a:r>
              <a:rPr lang="en-US" dirty="0">
                <a:solidFill>
                  <a:schemeClr val="tx1"/>
                </a:solidFill>
              </a:rPr>
              <a:t>, 2009, and WHO: </a:t>
            </a:r>
            <a:r>
              <a:rPr lang="en-GB" dirty="0">
                <a:solidFill>
                  <a:schemeClr val="tx1"/>
                </a:solidFill>
              </a:rPr>
              <a:t>World Health Organization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da-DK" dirty="0">
                <a:solidFill>
                  <a:schemeClr val="tx1"/>
                </a:solidFill>
              </a:rPr>
              <a:t>70% of the world’s poor live in rural areas (&lt; USD 2/</a:t>
            </a:r>
            <a:r>
              <a:rPr lang="da-DK" dirty="0" err="1">
                <a:solidFill>
                  <a:schemeClr val="tx1"/>
                </a:solidFill>
              </a:rPr>
              <a:t>day</a:t>
            </a:r>
            <a:r>
              <a:rPr lang="da-DK" dirty="0">
                <a:solidFill>
                  <a:schemeClr val="tx1"/>
                </a:solidFill>
              </a:rPr>
              <a:t>)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(source: FAO; </a:t>
            </a:r>
            <a:r>
              <a:rPr lang="en-GB" dirty="0">
                <a:solidFill>
                  <a:schemeClr val="tx1"/>
                </a:solidFill>
              </a:rPr>
              <a:t>Food and Agriculture Organization (United Nations)</a:t>
            </a: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Unsustainable use of natural production factors such as soil, biological diversity and water (</a:t>
            </a:r>
            <a:r>
              <a:rPr lang="en-US" i="1" dirty="0">
                <a:solidFill>
                  <a:schemeClr val="tx1"/>
                </a:solidFill>
              </a:rPr>
              <a:t>Pimentel et al.,</a:t>
            </a:r>
            <a:r>
              <a:rPr lang="en-US" dirty="0">
                <a:solidFill>
                  <a:schemeClr val="tx1"/>
                </a:solidFill>
              </a:rPr>
              <a:t> 1995; FAO, 2003, 2017)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60 % of ecosystem services are degraded which causes to increase the frequency of droughts and floods (Millennium Ecosystem Assessment, 2005)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Intensive agriculture is depends on high energy but could be energy self-reliant and could mitigate GHG emission considerably (</a:t>
            </a:r>
            <a:r>
              <a:rPr lang="en-US" i="1" dirty="0">
                <a:solidFill>
                  <a:schemeClr val="tx1"/>
                </a:solidFill>
              </a:rPr>
              <a:t>Smith et al.,</a:t>
            </a:r>
            <a:r>
              <a:rPr lang="en-US" dirty="0">
                <a:solidFill>
                  <a:schemeClr val="tx1"/>
                </a:solidFill>
              </a:rPr>
              <a:t> 2007)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Agriculture is insufficiently prepared to cope with unpredictability and adaptation to climate change  </a:t>
            </a:r>
            <a:r>
              <a:rPr lang="en-US" i="1" dirty="0">
                <a:solidFill>
                  <a:schemeClr val="tx1"/>
                </a:solidFill>
              </a:rPr>
              <a:t>(</a:t>
            </a:r>
            <a:r>
              <a:rPr lang="en-US" i="1" dirty="0" err="1">
                <a:solidFill>
                  <a:schemeClr val="tx1"/>
                </a:solidFill>
              </a:rPr>
              <a:t>Lobell</a:t>
            </a:r>
            <a:r>
              <a:rPr lang="en-US" i="1" dirty="0">
                <a:solidFill>
                  <a:schemeClr val="tx1"/>
                </a:solidFill>
              </a:rPr>
              <a:t> et al., </a:t>
            </a:r>
            <a:r>
              <a:rPr lang="en-US" dirty="0">
                <a:solidFill>
                  <a:schemeClr val="tx1"/>
                </a:solidFill>
              </a:rPr>
              <a:t>2008)</a:t>
            </a:r>
            <a:endParaRPr lang="en-GB" dirty="0">
              <a:solidFill>
                <a:schemeClr val="tx1"/>
              </a:solidFill>
            </a:endParaRPr>
          </a:p>
          <a:p>
            <a:pPr lvl="0" algn="just"/>
            <a:r>
              <a:rPr lang="en-US" dirty="0">
                <a:solidFill>
                  <a:schemeClr val="tx1"/>
                </a:solidFill>
              </a:rPr>
              <a:t>Food waste: Between </a:t>
            </a:r>
            <a:r>
              <a:rPr lang="en-US" b="1" dirty="0">
                <a:solidFill>
                  <a:schemeClr val="tx1"/>
                </a:solidFill>
              </a:rPr>
              <a:t>33 percent to 50 percent of all foods produced globally is never eaten</a:t>
            </a:r>
            <a:r>
              <a:rPr lang="en-US" dirty="0">
                <a:solidFill>
                  <a:schemeClr val="tx1"/>
                </a:solidFill>
              </a:rPr>
              <a:t>, and the value of this </a:t>
            </a:r>
            <a:r>
              <a:rPr lang="en-US" b="1" dirty="0">
                <a:solidFill>
                  <a:schemeClr val="tx1"/>
                </a:solidFill>
              </a:rPr>
              <a:t>wasted food is more than $1 trillion</a:t>
            </a:r>
            <a:r>
              <a:rPr lang="en-US" dirty="0">
                <a:solidFill>
                  <a:schemeClr val="tx1"/>
                </a:solidFill>
              </a:rPr>
              <a:t>. To put that in perspective, US food waste represents 1.3 percent of total GDP. Food waste is a massive market inefficiency (</a:t>
            </a:r>
            <a:r>
              <a:rPr lang="en-US" b="1" dirty="0">
                <a:solidFill>
                  <a:schemeClr val="tx1"/>
                </a:solidFill>
              </a:rPr>
              <a:t>3rd largest emitter of greenhouse gases after China and the US, if food waste were a country ) </a:t>
            </a:r>
            <a:r>
              <a:rPr lang="en-GB" b="1" dirty="0">
                <a:solidFill>
                  <a:schemeClr val="tx1"/>
                </a:solidFill>
              </a:rPr>
              <a:t>(FAO, 2016)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305" y="21432"/>
            <a:ext cx="8856662" cy="806127"/>
          </a:xfrm>
        </p:spPr>
        <p:txBody>
          <a:bodyPr>
            <a:normAutofit/>
          </a:bodyPr>
          <a:lstStyle/>
          <a:p>
            <a:r>
              <a:rPr lang="en-US" altLang="fr-FR" b="1" dirty="0"/>
              <a:t>An overview for ICT in Agriculture</a:t>
            </a:r>
            <a:endParaRPr lang="en-GB" altLang="fr-FR" sz="4000" b="1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3262808" y="1130685"/>
            <a:ext cx="2447925" cy="3671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 dirty="0"/>
              <a:t>Crop cultivation </a:t>
            </a:r>
          </a:p>
          <a:p>
            <a:r>
              <a:rPr lang="en-US" altLang="fr-FR" sz="1600" dirty="0"/>
              <a:t>and harvesting</a:t>
            </a:r>
            <a:endParaRPr lang="en-GB" altLang="fr-FR" sz="1600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3694607" y="2792252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Input management</a:t>
            </a:r>
            <a:endParaRPr lang="en-GB" altLang="fr-FR" sz="1400" dirty="0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562649" y="3295927"/>
            <a:ext cx="1728787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Water management</a:t>
            </a:r>
            <a:endParaRPr lang="en-GB" altLang="fr-FR" sz="1400" dirty="0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3851575" y="3817383"/>
            <a:ext cx="10080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Fertilization</a:t>
            </a:r>
            <a:endParaRPr lang="en-GB" altLang="fr-FR" sz="1400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3802610" y="4354885"/>
            <a:ext cx="15113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Pest management</a:t>
            </a:r>
            <a:endParaRPr lang="en-GB" altLang="fr-FR" sz="1400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6864156" y="1172208"/>
            <a:ext cx="1800225" cy="39608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Post harvest</a:t>
            </a:r>
            <a:endParaRPr lang="en-GB" altLang="fr-FR" sz="1600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7200009" y="2565820"/>
            <a:ext cx="13684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Transportation</a:t>
            </a:r>
            <a:endParaRPr lang="en-GB" altLang="fr-FR" sz="1400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7134100" y="3742770"/>
            <a:ext cx="1368425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Food processing</a:t>
            </a:r>
            <a:endParaRPr lang="en-GB" altLang="fr-FR" sz="1400" dirty="0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auto">
          <a:xfrm>
            <a:off x="7200009" y="1761648"/>
            <a:ext cx="1008063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Marketing</a:t>
            </a:r>
            <a:endParaRPr lang="en-GB" altLang="fr-FR" sz="1400" dirty="0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3923012" y="2354647"/>
            <a:ext cx="1008063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Sowing</a:t>
            </a:r>
            <a:endParaRPr lang="en-GB" altLang="fr-FR" sz="1400" dirty="0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586582" y="1485106"/>
            <a:ext cx="1655762" cy="3095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 dirty="0"/>
              <a:t>Pre-cultivation</a:t>
            </a:r>
            <a:endParaRPr lang="en-GB" altLang="fr-FR" sz="1600" dirty="0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802482" y="1914364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 dirty="0"/>
              <a:t>Crop selection</a:t>
            </a:r>
            <a:endParaRPr lang="en-GB" altLang="fr-FR" sz="1400" dirty="0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auto">
          <a:xfrm>
            <a:off x="569519" y="2930686"/>
            <a:ext cx="1655761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Calendar definition</a:t>
            </a:r>
            <a:endParaRPr lang="en-GB" altLang="fr-FR" sz="1400" dirty="0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auto">
          <a:xfrm>
            <a:off x="658019" y="3531916"/>
            <a:ext cx="1512888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Access to credit</a:t>
            </a:r>
            <a:endParaRPr lang="en-GB" altLang="fr-FR" sz="1400" dirty="0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auto">
          <a:xfrm>
            <a:off x="3609182" y="1809658"/>
            <a:ext cx="14398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preparation</a:t>
            </a:r>
            <a:endParaRPr lang="en-GB" altLang="fr-FR" sz="1400" dirty="0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auto">
          <a:xfrm>
            <a:off x="7343677" y="3114951"/>
            <a:ext cx="1081088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Packaging</a:t>
            </a:r>
            <a:endParaRPr lang="en-GB" altLang="fr-FR" sz="1400" dirty="0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auto">
          <a:xfrm>
            <a:off x="894175" y="2422525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selection</a:t>
            </a:r>
            <a:endParaRPr lang="en-GB" altLang="fr-FR" sz="1400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2242344" y="2901348"/>
            <a:ext cx="10080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>
            <a:off x="5710732" y="2886896"/>
            <a:ext cx="1163033" cy="1445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H="1" flipV="1">
            <a:off x="1401052" y="4580731"/>
            <a:ext cx="0" cy="10080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06" name="Line 34"/>
          <p:cNvSpPr>
            <a:spLocks noChangeShapeType="1"/>
          </p:cNvSpPr>
          <p:nvPr/>
        </p:nvSpPr>
        <p:spPr bwMode="auto">
          <a:xfrm>
            <a:off x="1414463" y="5588793"/>
            <a:ext cx="6408737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07" name="Line 35"/>
          <p:cNvSpPr>
            <a:spLocks noChangeShapeType="1"/>
          </p:cNvSpPr>
          <p:nvPr/>
        </p:nvSpPr>
        <p:spPr bwMode="auto">
          <a:xfrm flipH="1" flipV="1">
            <a:off x="7823200" y="5140795"/>
            <a:ext cx="0" cy="44799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2615718" y="6042867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fr-FR"/>
              <a:t>Main phases in the agriculture sector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1"/>
            <a:ext cx="8856662" cy="836613"/>
          </a:xfrm>
        </p:spPr>
        <p:txBody>
          <a:bodyPr/>
          <a:lstStyle/>
          <a:p>
            <a:r>
              <a:rPr lang="en-US" altLang="fr-FR" b="1" dirty="0"/>
              <a:t>Information produced/needed</a:t>
            </a:r>
            <a:endParaRPr lang="en-GB" altLang="fr-FR" b="1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016501" y="1196975"/>
            <a:ext cx="2447925" cy="3671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Crop cultivation </a:t>
            </a:r>
          </a:p>
          <a:p>
            <a:r>
              <a:rPr lang="en-US" altLang="fr-FR" sz="1600"/>
              <a:t>and harvesting</a:t>
            </a:r>
            <a:endParaRPr lang="en-GB" altLang="fr-FR" sz="160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5375276" y="2852738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Input management</a:t>
            </a:r>
            <a:endParaRPr lang="en-GB" altLang="fr-FR" sz="140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303839" y="3357564"/>
            <a:ext cx="1728787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Water management</a:t>
            </a:r>
            <a:endParaRPr lang="en-GB" altLang="fr-FR" sz="14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5664201" y="3860801"/>
            <a:ext cx="10080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Fertilization</a:t>
            </a:r>
            <a:endParaRPr lang="en-GB" altLang="fr-FR" sz="140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448300" y="4365626"/>
            <a:ext cx="15113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Pest management</a:t>
            </a:r>
            <a:endParaRPr lang="en-GB" altLang="fr-FR" sz="140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8401051" y="1268414"/>
            <a:ext cx="1800225" cy="3240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Post harvest</a:t>
            </a:r>
            <a:endParaRPr lang="en-GB" altLang="fr-FR" sz="160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8616951" y="2781301"/>
            <a:ext cx="13684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Transportation</a:t>
            </a:r>
            <a:endParaRPr lang="en-GB" altLang="fr-FR" sz="140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8616951" y="3933825"/>
            <a:ext cx="1439863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Food processing</a:t>
            </a:r>
            <a:endParaRPr lang="en-GB" altLang="fr-FR" sz="140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8759826" y="2133600"/>
            <a:ext cx="1008063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Marketing</a:t>
            </a:r>
            <a:endParaRPr lang="en-GB" altLang="fr-FR" sz="140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664201" y="2420939"/>
            <a:ext cx="1008063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Sowing</a:t>
            </a:r>
            <a:endParaRPr lang="en-GB" altLang="fr-FR" sz="1400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2135188" y="1268414"/>
            <a:ext cx="1655762" cy="3095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Pre-cultivation</a:t>
            </a:r>
            <a:endParaRPr lang="en-GB" altLang="fr-FR" sz="1600"/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2351088" y="1844676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Crop selection</a:t>
            </a:r>
            <a:endParaRPr lang="en-GB" altLang="fr-FR" sz="1400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2206625" y="2924176"/>
            <a:ext cx="1512888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Calendar definition</a:t>
            </a:r>
            <a:endParaRPr lang="en-GB" altLang="fr-FR" sz="1400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2206625" y="3429001"/>
            <a:ext cx="1512888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Access to credit</a:t>
            </a:r>
            <a:endParaRPr lang="en-GB" altLang="fr-FR" sz="140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5448301" y="1919289"/>
            <a:ext cx="14398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preparation</a:t>
            </a:r>
            <a:endParaRPr lang="en-GB" altLang="fr-FR" sz="1400"/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8759825" y="3357563"/>
            <a:ext cx="108108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Packaging</a:t>
            </a:r>
            <a:endParaRPr lang="en-GB" altLang="fr-FR" sz="1400"/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351088" y="2420939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selection</a:t>
            </a:r>
            <a:endParaRPr lang="en-GB" altLang="fr-FR" sz="1400"/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1847850" y="5516564"/>
            <a:ext cx="2376488" cy="1081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Information for </a:t>
            </a:r>
          </a:p>
          <a:p>
            <a:r>
              <a:rPr lang="en-US" altLang="fr-FR" sz="1400"/>
              <a:t>the selection of the best crop </a:t>
            </a:r>
          </a:p>
          <a:p>
            <a:r>
              <a:rPr lang="en-US" altLang="fr-FR" sz="1400"/>
              <a:t>according to their land,</a:t>
            </a:r>
          </a:p>
          <a:p>
            <a:r>
              <a:rPr lang="en-US" altLang="fr-FR" sz="1400"/>
              <a:t> access to input and credit,</a:t>
            </a:r>
          </a:p>
          <a:p>
            <a:r>
              <a:rPr lang="en-US" altLang="fr-FR" sz="1400"/>
              <a:t>market (Cost-Benefit), etc.</a:t>
            </a:r>
            <a:endParaRPr lang="en-GB" altLang="fr-FR" sz="1400"/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656138" y="5373689"/>
            <a:ext cx="3168650" cy="1296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Information for the sound </a:t>
            </a:r>
          </a:p>
          <a:p>
            <a:r>
              <a:rPr lang="en-US" altLang="fr-FR" sz="1400"/>
              <a:t>management of the whole cropping </a:t>
            </a:r>
          </a:p>
          <a:p>
            <a:r>
              <a:rPr lang="en-US" altLang="fr-FR" sz="1400"/>
              <a:t>activities, including the resilience to </a:t>
            </a:r>
          </a:p>
          <a:p>
            <a:r>
              <a:rPr lang="en-US" altLang="fr-FR" sz="1400"/>
              <a:t>natural (e.g. weather) and </a:t>
            </a:r>
          </a:p>
          <a:p>
            <a:r>
              <a:rPr lang="en-US" altLang="fr-FR" sz="1400"/>
              <a:t>anthropogenic shocks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8040689" y="5516564"/>
            <a:ext cx="2376487" cy="1081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Information related to</a:t>
            </a:r>
          </a:p>
          <a:p>
            <a:r>
              <a:rPr lang="en-US" altLang="fr-FR" sz="1400"/>
              <a:t>post-harvest techniques </a:t>
            </a:r>
          </a:p>
          <a:p>
            <a:r>
              <a:rPr lang="en-US" altLang="fr-FR" sz="1400"/>
              <a:t>and tools, marketing and </a:t>
            </a:r>
          </a:p>
          <a:p>
            <a:r>
              <a:rPr lang="en-US" altLang="fr-FR" sz="1400"/>
              <a:t>transportation infrastructures,</a:t>
            </a:r>
          </a:p>
          <a:p>
            <a:r>
              <a:rPr lang="en-US" altLang="fr-FR" sz="1400"/>
              <a:t>etc.</a:t>
            </a:r>
            <a:endParaRPr lang="en-GB" altLang="fr-FR" sz="1400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495550" y="4437063"/>
            <a:ext cx="0" cy="100806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3216275" y="4437063"/>
            <a:ext cx="0" cy="1008062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5807075" y="4941889"/>
            <a:ext cx="1588" cy="35877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6527800" y="4941889"/>
            <a:ext cx="0" cy="358775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8975725" y="4581525"/>
            <a:ext cx="0" cy="8636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9696450" y="4581525"/>
            <a:ext cx="0" cy="8636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863976" y="2781300"/>
            <a:ext cx="10080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7535863" y="2781300"/>
            <a:ext cx="792162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>
            <a:off x="1631950" y="2781300"/>
            <a:ext cx="431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4" name="Line 32"/>
          <p:cNvSpPr>
            <a:spLocks noChangeShapeType="1"/>
          </p:cNvSpPr>
          <p:nvPr/>
        </p:nvSpPr>
        <p:spPr bwMode="auto">
          <a:xfrm>
            <a:off x="1631951" y="1052513"/>
            <a:ext cx="8856663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 flipV="1">
            <a:off x="1631950" y="1052514"/>
            <a:ext cx="0" cy="17287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>
            <a:off x="10272713" y="2781300"/>
            <a:ext cx="2159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 flipV="1">
            <a:off x="10488613" y="1052514"/>
            <a:ext cx="0" cy="17287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6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1559720" y="2385219"/>
            <a:ext cx="1655762" cy="3095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Pre-cultivation</a:t>
            </a:r>
            <a:endParaRPr lang="en-GB" altLang="fr-FR" sz="1600"/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1703388" y="2988444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Crop selection</a:t>
            </a:r>
            <a:endParaRPr lang="en-GB" altLang="fr-FR" sz="1400" dirty="0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1559720" y="4111625"/>
            <a:ext cx="1655762" cy="34223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Calendar definition</a:t>
            </a:r>
            <a:endParaRPr lang="en-GB" altLang="fr-FR" sz="1400" dirty="0"/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1630362" y="4617502"/>
            <a:ext cx="1512888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Access to credit</a:t>
            </a:r>
            <a:endParaRPr lang="en-GB" altLang="fr-FR" sz="1400" dirty="0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1774825" y="3572669"/>
            <a:ext cx="12239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selection</a:t>
            </a:r>
            <a:endParaRPr lang="en-GB" altLang="fr-FR" sz="1400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5599"/>
            <a:ext cx="8856662" cy="1143000"/>
          </a:xfrm>
        </p:spPr>
        <p:txBody>
          <a:bodyPr/>
          <a:lstStyle/>
          <a:p>
            <a:pPr algn="ctr"/>
            <a:r>
              <a:rPr lang="en-US" altLang="fr-FR" b="1" dirty="0"/>
              <a:t>ICT Application</a:t>
            </a:r>
            <a:endParaRPr lang="en-GB" altLang="fr-FR" b="1" dirty="0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V="1">
            <a:off x="2927350" y="2205038"/>
            <a:ext cx="3097213" cy="9993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V="1">
            <a:off x="2998788" y="3429000"/>
            <a:ext cx="3025776" cy="3594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3143250" y="4868864"/>
            <a:ext cx="2881313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98" name="Rectangle 30"/>
          <p:cNvSpPr>
            <a:spLocks noChangeArrowheads="1"/>
          </p:cNvSpPr>
          <p:nvPr/>
        </p:nvSpPr>
        <p:spPr bwMode="auto">
          <a:xfrm>
            <a:off x="6096000" y="2708276"/>
            <a:ext cx="4249738" cy="1223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fr-FR" dirty="0"/>
              <a:t>DSS, GIS, Remote sensing, </a:t>
            </a:r>
            <a:br>
              <a:rPr lang="en-US" altLang="fr-FR" dirty="0"/>
            </a:br>
            <a:r>
              <a:rPr lang="en-US" altLang="fr-FR" dirty="0"/>
              <a:t>e/m-consulting, KMS, sampling devices connected to networking tools</a:t>
            </a:r>
            <a:endParaRPr lang="en-GB" altLang="fr-FR" dirty="0"/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6096000" y="4149726"/>
            <a:ext cx="4249738" cy="1223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fr-FR" dirty="0"/>
              <a:t>KMS, e/m-consulting, e/m-learning, DSS, GIS</a:t>
            </a:r>
            <a:endParaRPr lang="en-GB" altLang="fr-FR" dirty="0"/>
          </a:p>
        </p:txBody>
      </p:sp>
      <p:sp>
        <p:nvSpPr>
          <p:cNvPr id="7200" name="Rectangle 32"/>
          <p:cNvSpPr>
            <a:spLocks noChangeArrowheads="1"/>
          </p:cNvSpPr>
          <p:nvPr/>
        </p:nvSpPr>
        <p:spPr bwMode="auto">
          <a:xfrm>
            <a:off x="6167439" y="5589588"/>
            <a:ext cx="4249737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fr-FR" dirty="0"/>
              <a:t>Networking tools (mobile phones, radios, wireless networks), Management Information System (MIS), e-commerce and mobile commerce</a:t>
            </a:r>
            <a:endParaRPr lang="en-GB" altLang="fr-FR" dirty="0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>
            <a:off x="3213892" y="4327524"/>
            <a:ext cx="2810671" cy="5413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202" name="Rectangle 34"/>
          <p:cNvSpPr>
            <a:spLocks noChangeArrowheads="1"/>
          </p:cNvSpPr>
          <p:nvPr/>
        </p:nvSpPr>
        <p:spPr bwMode="auto">
          <a:xfrm>
            <a:off x="6024563" y="1232694"/>
            <a:ext cx="4249737" cy="1368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fr-FR" dirty="0"/>
              <a:t>Decision Support System (DSS), modeling software, electronic/mobile(e/m)-learning, </a:t>
            </a:r>
          </a:p>
          <a:p>
            <a:pPr algn="ctr"/>
            <a:r>
              <a:rPr lang="en-US" altLang="fr-FR" dirty="0"/>
              <a:t>e/m-consulting, Knowledge Management Systems (KMS)</a:t>
            </a:r>
            <a:endParaRPr lang="en-GB" altLang="fr-FR" dirty="0"/>
          </a:p>
        </p:txBody>
      </p:sp>
    </p:spTree>
    <p:extLst>
      <p:ext uri="{BB962C8B-B14F-4D97-AF65-F5344CB8AC3E}">
        <p14:creationId xmlns:p14="http://schemas.microsoft.com/office/powerpoint/2010/main" val="106443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1"/>
            <a:ext cx="8856662" cy="836613"/>
          </a:xfrm>
        </p:spPr>
        <p:txBody>
          <a:bodyPr/>
          <a:lstStyle/>
          <a:p>
            <a:pPr algn="ctr"/>
            <a:r>
              <a:rPr lang="en-US" altLang="fr-FR" b="1" dirty="0"/>
              <a:t>ICT Application</a:t>
            </a:r>
            <a:endParaRPr lang="en-GB" altLang="fr-FR" b="1" dirty="0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774826" y="1628776"/>
            <a:ext cx="2447925" cy="43926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fr-FR" sz="1600"/>
              <a:t>Crop cultivation </a:t>
            </a:r>
          </a:p>
          <a:p>
            <a:r>
              <a:rPr lang="en-US" altLang="fr-FR" sz="1600"/>
              <a:t>and harvesting</a:t>
            </a:r>
            <a:endParaRPr lang="en-GB" altLang="fr-FR" sz="160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135189" y="3500438"/>
            <a:ext cx="1584325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Input management</a:t>
            </a:r>
            <a:endParaRPr lang="en-GB" altLang="fr-FR" sz="140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063750" y="4221163"/>
            <a:ext cx="1728788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Water management</a:t>
            </a:r>
            <a:endParaRPr lang="en-GB" altLang="fr-FR" sz="1400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2424113" y="4868864"/>
            <a:ext cx="10080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Fertilization</a:t>
            </a:r>
            <a:endParaRPr lang="en-GB" altLang="fr-FR" sz="1400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2208213" y="5373689"/>
            <a:ext cx="1511300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Pest management</a:t>
            </a:r>
            <a:endParaRPr lang="en-GB" altLang="fr-FR" sz="1400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2424113" y="2997201"/>
            <a:ext cx="10080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Sowing</a:t>
            </a:r>
            <a:endParaRPr lang="en-GB" altLang="fr-FR" sz="1400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2208213" y="2420939"/>
            <a:ext cx="1439862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fr-FR" sz="1400"/>
              <a:t>Land preparation</a:t>
            </a:r>
            <a:endParaRPr lang="en-GB" altLang="fr-FR" sz="1400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 flipV="1">
            <a:off x="3719514" y="1916114"/>
            <a:ext cx="2016125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 flipV="1">
            <a:off x="3503613" y="2636838"/>
            <a:ext cx="230505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 flipV="1">
            <a:off x="3792539" y="3500439"/>
            <a:ext cx="20161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3863976" y="4437063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3503614" y="5084764"/>
            <a:ext cx="22320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4" name="Line 24"/>
          <p:cNvSpPr>
            <a:spLocks noChangeShapeType="1"/>
          </p:cNvSpPr>
          <p:nvPr/>
        </p:nvSpPr>
        <p:spPr bwMode="auto">
          <a:xfrm>
            <a:off x="3863975" y="5589589"/>
            <a:ext cx="1944688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45" name="Rectangle 25"/>
          <p:cNvSpPr>
            <a:spLocks noChangeArrowheads="1"/>
          </p:cNvSpPr>
          <p:nvPr/>
        </p:nvSpPr>
        <p:spPr bwMode="auto">
          <a:xfrm>
            <a:off x="5880100" y="981076"/>
            <a:ext cx="4679950" cy="115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KMS, e/m-learning, e/m-consulting, GPS, GIS, computer controlled devices, machine2machine communication and sensor networks</a:t>
            </a:r>
            <a:endParaRPr lang="en-GB" altLang="fr-FR" sz="1600"/>
          </a:p>
        </p:txBody>
      </p:sp>
      <p:sp>
        <p:nvSpPr>
          <p:cNvPr id="5146" name="Rectangle 26"/>
          <p:cNvSpPr>
            <a:spLocks noChangeArrowheads="1"/>
          </p:cNvSpPr>
          <p:nvPr/>
        </p:nvSpPr>
        <p:spPr bwMode="auto">
          <a:xfrm>
            <a:off x="5880100" y="2276476"/>
            <a:ext cx="4679950" cy="792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GPS, GIS, e/m-learning, e/m-consulting, computer controlled devices, m2m communication, sensor networks</a:t>
            </a:r>
            <a:endParaRPr lang="en-GB" altLang="fr-FR" sz="1600"/>
          </a:p>
        </p:txBody>
      </p:sp>
      <p:sp>
        <p:nvSpPr>
          <p:cNvPr id="5147" name="Rectangle 27"/>
          <p:cNvSpPr>
            <a:spLocks noChangeArrowheads="1"/>
          </p:cNvSpPr>
          <p:nvPr/>
        </p:nvSpPr>
        <p:spPr bwMode="auto">
          <a:xfrm>
            <a:off x="5880100" y="3213101"/>
            <a:ext cx="4679950" cy="792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DSS, MIS, GPS/GIS, e/m-learning</a:t>
            </a:r>
            <a:endParaRPr lang="en-GB" altLang="fr-FR" sz="1600"/>
          </a:p>
        </p:txBody>
      </p:sp>
      <p:sp>
        <p:nvSpPr>
          <p:cNvPr id="5148" name="Rectangle 28"/>
          <p:cNvSpPr>
            <a:spLocks noChangeArrowheads="1"/>
          </p:cNvSpPr>
          <p:nvPr/>
        </p:nvSpPr>
        <p:spPr bwMode="auto">
          <a:xfrm>
            <a:off x="5880100" y="4149726"/>
            <a:ext cx="4679950" cy="792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DSS, GIS, MIS, sensor networks, m2m communication</a:t>
            </a:r>
            <a:endParaRPr lang="en-GB" altLang="fr-FR" sz="1600"/>
          </a:p>
        </p:txBody>
      </p:sp>
      <p:sp>
        <p:nvSpPr>
          <p:cNvPr id="5149" name="Rectangle 29"/>
          <p:cNvSpPr>
            <a:spLocks noChangeArrowheads="1"/>
          </p:cNvSpPr>
          <p:nvPr/>
        </p:nvSpPr>
        <p:spPr bwMode="auto">
          <a:xfrm>
            <a:off x="5880100" y="5084763"/>
            <a:ext cx="4679950" cy="792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DSS, GIS, MIS, sensor networks, m2m communication</a:t>
            </a:r>
            <a:endParaRPr lang="en-GB" altLang="fr-FR" sz="1600"/>
          </a:p>
        </p:txBody>
      </p:sp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5880100" y="6021388"/>
            <a:ext cx="4679950" cy="792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fr-FR" sz="1600"/>
              <a:t>DSS, GIS, management information system, sensor networks, m2m communication</a:t>
            </a:r>
            <a:endParaRPr lang="en-GB" altLang="fr-FR" sz="1600"/>
          </a:p>
        </p:txBody>
      </p:sp>
    </p:spTree>
    <p:extLst>
      <p:ext uri="{BB962C8B-B14F-4D97-AF65-F5344CB8AC3E}">
        <p14:creationId xmlns:p14="http://schemas.microsoft.com/office/powerpoint/2010/main" val="13375078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2008</Words>
  <Application>Microsoft Office PowerPoint</Application>
  <PresentationFormat>宽屏</PresentationFormat>
  <Paragraphs>246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MS Mincho</vt:lpstr>
      <vt:lpstr>Arial</vt:lpstr>
      <vt:lpstr>Calibri</vt:lpstr>
      <vt:lpstr>Times</vt:lpstr>
      <vt:lpstr>Times New Roman</vt:lpstr>
      <vt:lpstr>Trebuchet MS</vt:lpstr>
      <vt:lpstr>Wingdings 3</vt:lpstr>
      <vt:lpstr>Facet</vt:lpstr>
      <vt:lpstr>Innovating Agriculture Economy</vt:lpstr>
      <vt:lpstr>Outline</vt:lpstr>
      <vt:lpstr>Introduction</vt:lpstr>
      <vt:lpstr>Paradigms of Agriculture </vt:lpstr>
      <vt:lpstr>Challenges for Sustainable Agricultural sector</vt:lpstr>
      <vt:lpstr>An overview for ICT in Agriculture</vt:lpstr>
      <vt:lpstr>Information produced/needed</vt:lpstr>
      <vt:lpstr>ICT Application</vt:lpstr>
      <vt:lpstr>ICT Application</vt:lpstr>
      <vt:lpstr>ICT Application</vt:lpstr>
      <vt:lpstr>Mind map for ICT in Agriculture</vt:lpstr>
      <vt:lpstr>Solutions to Challenges of Agricultural sector </vt:lpstr>
      <vt:lpstr>Solutions with Cross-industry technologies and applications</vt:lpstr>
      <vt:lpstr>Cont..</vt:lpstr>
      <vt:lpstr>Drone Technology</vt:lpstr>
      <vt:lpstr>Shared Economy </vt:lpstr>
      <vt:lpstr>Future prospective of agriculture economy </vt:lpstr>
      <vt:lpstr>Cont.. </vt:lpstr>
      <vt:lpstr>Future technologies and maturity of Agricultural Economy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kiko</cp:lastModifiedBy>
  <cp:revision>61</cp:revision>
  <dcterms:created xsi:type="dcterms:W3CDTF">2018-09-27T14:28:30Z</dcterms:created>
  <dcterms:modified xsi:type="dcterms:W3CDTF">2018-09-28T01:33:14Z</dcterms:modified>
</cp:coreProperties>
</file>